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4C158-9BC5-4C58-ACC5-AC49C34D32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e-BY"/>
        </a:p>
      </dgm:t>
    </dgm:pt>
    <dgm:pt modelId="{E8203CF3-8407-4748-A90C-83AC993DF53D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Историческая грамматика русского языка</a:t>
          </a:r>
          <a:endParaRPr lang="be-BY" dirty="0"/>
        </a:p>
      </dgm:t>
    </dgm:pt>
    <dgm:pt modelId="{B87106C2-ED87-42E2-BA26-CEEFABD6A26D}" type="parTrans" cxnId="{08F875B9-D8D6-471C-96A0-005D40D81B65}">
      <dgm:prSet/>
      <dgm:spPr/>
      <dgm:t>
        <a:bodyPr/>
        <a:lstStyle/>
        <a:p>
          <a:endParaRPr lang="be-BY"/>
        </a:p>
      </dgm:t>
    </dgm:pt>
    <dgm:pt modelId="{342560C0-E0C9-4A02-B912-3A8DF3577E05}" type="sibTrans" cxnId="{08F875B9-D8D6-471C-96A0-005D40D81B65}">
      <dgm:prSet/>
      <dgm:spPr/>
      <dgm:t>
        <a:bodyPr/>
        <a:lstStyle/>
        <a:p>
          <a:endParaRPr lang="be-BY"/>
        </a:p>
      </dgm:t>
    </dgm:pt>
    <dgm:pt modelId="{BB6E3EBF-DA0C-468F-AE32-3CBB107B7E70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Русская диалектология</a:t>
          </a:r>
          <a:endParaRPr lang="be-BY" dirty="0"/>
        </a:p>
      </dgm:t>
    </dgm:pt>
    <dgm:pt modelId="{BDB6D302-0F82-45C6-8ABA-98A7D869421C}" type="parTrans" cxnId="{A307855B-A705-44DB-BCCA-456364985696}">
      <dgm:prSet/>
      <dgm:spPr/>
      <dgm:t>
        <a:bodyPr/>
        <a:lstStyle/>
        <a:p>
          <a:endParaRPr lang="be-BY"/>
        </a:p>
      </dgm:t>
    </dgm:pt>
    <dgm:pt modelId="{BC4A463B-9CB4-458B-B90B-8634CF71E9C7}" type="sibTrans" cxnId="{A307855B-A705-44DB-BCCA-456364985696}">
      <dgm:prSet/>
      <dgm:spPr/>
      <dgm:t>
        <a:bodyPr/>
        <a:lstStyle/>
        <a:p>
          <a:endParaRPr lang="be-BY"/>
        </a:p>
      </dgm:t>
    </dgm:pt>
    <dgm:pt modelId="{FB7268AA-7098-4E20-B43D-D9940EC85251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История русского литературного языка</a:t>
          </a:r>
          <a:endParaRPr lang="be-BY" dirty="0"/>
        </a:p>
      </dgm:t>
    </dgm:pt>
    <dgm:pt modelId="{BA4474FC-C4E1-4264-89AA-D26BDFD01326}" type="parTrans" cxnId="{6874B539-261D-454D-B764-21EB308FEB65}">
      <dgm:prSet/>
      <dgm:spPr/>
      <dgm:t>
        <a:bodyPr/>
        <a:lstStyle/>
        <a:p>
          <a:endParaRPr lang="be-BY"/>
        </a:p>
      </dgm:t>
    </dgm:pt>
    <dgm:pt modelId="{E34F5458-5772-457E-83E2-9E267EB41FA1}" type="sibTrans" cxnId="{6874B539-261D-454D-B764-21EB308FEB65}">
      <dgm:prSet/>
      <dgm:spPr/>
      <dgm:t>
        <a:bodyPr/>
        <a:lstStyle/>
        <a:p>
          <a:endParaRPr lang="be-BY"/>
        </a:p>
      </dgm:t>
    </dgm:pt>
    <dgm:pt modelId="{4E1A5C1D-A10B-4C65-8BBA-77525DE23F31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Литературоведение и фольклористика</a:t>
          </a:r>
          <a:endParaRPr lang="be-BY" dirty="0"/>
        </a:p>
      </dgm:t>
    </dgm:pt>
    <dgm:pt modelId="{3BA9D75E-6B60-410E-83B1-79082B6A0408}" type="parTrans" cxnId="{63299CF6-4438-4D67-AC0F-425A4D90AAFE}">
      <dgm:prSet/>
      <dgm:spPr/>
      <dgm:t>
        <a:bodyPr/>
        <a:lstStyle/>
        <a:p>
          <a:endParaRPr lang="be-BY"/>
        </a:p>
      </dgm:t>
    </dgm:pt>
    <dgm:pt modelId="{3394C5F4-C000-46D2-B317-F36175B65D37}" type="sibTrans" cxnId="{63299CF6-4438-4D67-AC0F-425A4D90AAFE}">
      <dgm:prSet/>
      <dgm:spPr/>
      <dgm:t>
        <a:bodyPr/>
        <a:lstStyle/>
        <a:p>
          <a:endParaRPr lang="be-BY"/>
        </a:p>
      </dgm:t>
    </dgm:pt>
    <dgm:pt modelId="{42DD38F6-1B9B-4800-9B69-A52D2DA32117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История и этнография</a:t>
          </a:r>
          <a:endParaRPr lang="be-BY" dirty="0"/>
        </a:p>
      </dgm:t>
    </dgm:pt>
    <dgm:pt modelId="{3DA0F3D0-EDE4-4C6F-AAE1-4CB1183DB3A6}" type="parTrans" cxnId="{1B29C924-EDF0-4878-B636-C4C7B0AC0530}">
      <dgm:prSet/>
      <dgm:spPr/>
      <dgm:t>
        <a:bodyPr/>
        <a:lstStyle/>
        <a:p>
          <a:endParaRPr lang="be-BY"/>
        </a:p>
      </dgm:t>
    </dgm:pt>
    <dgm:pt modelId="{DC3D0BED-5BC1-4357-A088-ADA59E3A2AF8}" type="sibTrans" cxnId="{1B29C924-EDF0-4878-B636-C4C7B0AC0530}">
      <dgm:prSet/>
      <dgm:spPr/>
      <dgm:t>
        <a:bodyPr/>
        <a:lstStyle/>
        <a:p>
          <a:endParaRPr lang="be-BY"/>
        </a:p>
      </dgm:t>
    </dgm:pt>
    <dgm:pt modelId="{DD4B50EE-CCA0-485C-849F-5E79507A8276}" type="pres">
      <dgm:prSet presAssocID="{6604C158-9BC5-4C58-ACC5-AC49C34D320A}" presName="diagram" presStyleCnt="0">
        <dgm:presLayoutVars>
          <dgm:dir/>
          <dgm:resizeHandles val="exact"/>
        </dgm:presLayoutVars>
      </dgm:prSet>
      <dgm:spPr/>
    </dgm:pt>
    <dgm:pt modelId="{BB521FAB-1EEE-4BD5-945E-4B22B295A2FD}" type="pres">
      <dgm:prSet presAssocID="{E8203CF3-8407-4748-A90C-83AC993DF53D}" presName="node" presStyleLbl="node1" presStyleIdx="0" presStyleCnt="5">
        <dgm:presLayoutVars>
          <dgm:bulletEnabled val="1"/>
        </dgm:presLayoutVars>
      </dgm:prSet>
      <dgm:spPr/>
    </dgm:pt>
    <dgm:pt modelId="{24F4E060-15EC-4486-B8A3-57EF95630DC9}" type="pres">
      <dgm:prSet presAssocID="{342560C0-E0C9-4A02-B912-3A8DF3577E05}" presName="sibTrans" presStyleCnt="0"/>
      <dgm:spPr/>
    </dgm:pt>
    <dgm:pt modelId="{2880BC20-8A1F-450F-8D50-1F2011954044}" type="pres">
      <dgm:prSet presAssocID="{BB6E3EBF-DA0C-468F-AE32-3CBB107B7E70}" presName="node" presStyleLbl="node1" presStyleIdx="1" presStyleCnt="5">
        <dgm:presLayoutVars>
          <dgm:bulletEnabled val="1"/>
        </dgm:presLayoutVars>
      </dgm:prSet>
      <dgm:spPr/>
    </dgm:pt>
    <dgm:pt modelId="{5C28AF16-11C7-4ED7-9C09-E976C43DBD94}" type="pres">
      <dgm:prSet presAssocID="{BC4A463B-9CB4-458B-B90B-8634CF71E9C7}" presName="sibTrans" presStyleCnt="0"/>
      <dgm:spPr/>
    </dgm:pt>
    <dgm:pt modelId="{82472429-FF8D-4B3D-BA2A-531BD44D8BD9}" type="pres">
      <dgm:prSet presAssocID="{FB7268AA-7098-4E20-B43D-D9940EC85251}" presName="node" presStyleLbl="node1" presStyleIdx="2" presStyleCnt="5">
        <dgm:presLayoutVars>
          <dgm:bulletEnabled val="1"/>
        </dgm:presLayoutVars>
      </dgm:prSet>
      <dgm:spPr/>
    </dgm:pt>
    <dgm:pt modelId="{F9C67CB9-0807-41F1-87F3-96D09E30C234}" type="pres">
      <dgm:prSet presAssocID="{E34F5458-5772-457E-83E2-9E267EB41FA1}" presName="sibTrans" presStyleCnt="0"/>
      <dgm:spPr/>
    </dgm:pt>
    <dgm:pt modelId="{7C0DD5D8-F7A8-44E3-B10F-CD9ED66B2A6F}" type="pres">
      <dgm:prSet presAssocID="{4E1A5C1D-A10B-4C65-8BBA-77525DE23F31}" presName="node" presStyleLbl="node1" presStyleIdx="3" presStyleCnt="5">
        <dgm:presLayoutVars>
          <dgm:bulletEnabled val="1"/>
        </dgm:presLayoutVars>
      </dgm:prSet>
      <dgm:spPr/>
    </dgm:pt>
    <dgm:pt modelId="{86BA6D1F-5F58-4698-9071-B30594315E84}" type="pres">
      <dgm:prSet presAssocID="{3394C5F4-C000-46D2-B317-F36175B65D37}" presName="sibTrans" presStyleCnt="0"/>
      <dgm:spPr/>
    </dgm:pt>
    <dgm:pt modelId="{1ABAA760-0DC2-4A51-8547-AE052BDFA09D}" type="pres">
      <dgm:prSet presAssocID="{42DD38F6-1B9B-4800-9B69-A52D2DA32117}" presName="node" presStyleLbl="node1" presStyleIdx="4" presStyleCnt="5">
        <dgm:presLayoutVars>
          <dgm:bulletEnabled val="1"/>
        </dgm:presLayoutVars>
      </dgm:prSet>
      <dgm:spPr/>
    </dgm:pt>
  </dgm:ptLst>
  <dgm:cxnLst>
    <dgm:cxn modelId="{E89CBFDF-DD30-4D41-94A2-1DBE1AC51B91}" type="presOf" srcId="{6604C158-9BC5-4C58-ACC5-AC49C34D320A}" destId="{DD4B50EE-CCA0-485C-849F-5E79507A8276}" srcOrd="0" destOrd="0" presId="urn:microsoft.com/office/officeart/2005/8/layout/default"/>
    <dgm:cxn modelId="{C563BD68-2E68-42B7-8867-38FF4F635328}" type="presOf" srcId="{FB7268AA-7098-4E20-B43D-D9940EC85251}" destId="{82472429-FF8D-4B3D-BA2A-531BD44D8BD9}" srcOrd="0" destOrd="0" presId="urn:microsoft.com/office/officeart/2005/8/layout/default"/>
    <dgm:cxn modelId="{AB2F3B4E-5445-49AE-B0B4-90B1703ABE63}" type="presOf" srcId="{E8203CF3-8407-4748-A90C-83AC993DF53D}" destId="{BB521FAB-1EEE-4BD5-945E-4B22B295A2FD}" srcOrd="0" destOrd="0" presId="urn:microsoft.com/office/officeart/2005/8/layout/default"/>
    <dgm:cxn modelId="{63299CF6-4438-4D67-AC0F-425A4D90AAFE}" srcId="{6604C158-9BC5-4C58-ACC5-AC49C34D320A}" destId="{4E1A5C1D-A10B-4C65-8BBA-77525DE23F31}" srcOrd="3" destOrd="0" parTransId="{3BA9D75E-6B60-410E-83B1-79082B6A0408}" sibTransId="{3394C5F4-C000-46D2-B317-F36175B65D37}"/>
    <dgm:cxn modelId="{A307855B-A705-44DB-BCCA-456364985696}" srcId="{6604C158-9BC5-4C58-ACC5-AC49C34D320A}" destId="{BB6E3EBF-DA0C-468F-AE32-3CBB107B7E70}" srcOrd="1" destOrd="0" parTransId="{BDB6D302-0F82-45C6-8ABA-98A7D869421C}" sibTransId="{BC4A463B-9CB4-458B-B90B-8634CF71E9C7}"/>
    <dgm:cxn modelId="{F9EF22BB-85A8-452F-82E9-64A0A771E10B}" type="presOf" srcId="{42DD38F6-1B9B-4800-9B69-A52D2DA32117}" destId="{1ABAA760-0DC2-4A51-8547-AE052BDFA09D}" srcOrd="0" destOrd="0" presId="urn:microsoft.com/office/officeart/2005/8/layout/default"/>
    <dgm:cxn modelId="{1B29C924-EDF0-4878-B636-C4C7B0AC0530}" srcId="{6604C158-9BC5-4C58-ACC5-AC49C34D320A}" destId="{42DD38F6-1B9B-4800-9B69-A52D2DA32117}" srcOrd="4" destOrd="0" parTransId="{3DA0F3D0-EDE4-4C6F-AAE1-4CB1183DB3A6}" sibTransId="{DC3D0BED-5BC1-4357-A088-ADA59E3A2AF8}"/>
    <dgm:cxn modelId="{6874B539-261D-454D-B764-21EB308FEB65}" srcId="{6604C158-9BC5-4C58-ACC5-AC49C34D320A}" destId="{FB7268AA-7098-4E20-B43D-D9940EC85251}" srcOrd="2" destOrd="0" parTransId="{BA4474FC-C4E1-4264-89AA-D26BDFD01326}" sibTransId="{E34F5458-5772-457E-83E2-9E267EB41FA1}"/>
    <dgm:cxn modelId="{08F875B9-D8D6-471C-96A0-005D40D81B65}" srcId="{6604C158-9BC5-4C58-ACC5-AC49C34D320A}" destId="{E8203CF3-8407-4748-A90C-83AC993DF53D}" srcOrd="0" destOrd="0" parTransId="{B87106C2-ED87-42E2-BA26-CEEFABD6A26D}" sibTransId="{342560C0-E0C9-4A02-B912-3A8DF3577E05}"/>
    <dgm:cxn modelId="{549F3FF8-E2B7-4C6B-8FD1-AE184DF36131}" type="presOf" srcId="{4E1A5C1D-A10B-4C65-8BBA-77525DE23F31}" destId="{7C0DD5D8-F7A8-44E3-B10F-CD9ED66B2A6F}" srcOrd="0" destOrd="0" presId="urn:microsoft.com/office/officeart/2005/8/layout/default"/>
    <dgm:cxn modelId="{A300A250-F7FF-451F-B0D2-BEDA0B2AA9B1}" type="presOf" srcId="{BB6E3EBF-DA0C-468F-AE32-3CBB107B7E70}" destId="{2880BC20-8A1F-450F-8D50-1F2011954044}" srcOrd="0" destOrd="0" presId="urn:microsoft.com/office/officeart/2005/8/layout/default"/>
    <dgm:cxn modelId="{D2B56EE1-C08E-4118-8A8B-9CFB0741AEC1}" type="presParOf" srcId="{DD4B50EE-CCA0-485C-849F-5E79507A8276}" destId="{BB521FAB-1EEE-4BD5-945E-4B22B295A2FD}" srcOrd="0" destOrd="0" presId="urn:microsoft.com/office/officeart/2005/8/layout/default"/>
    <dgm:cxn modelId="{ADCC40DD-B89C-4B1E-B696-1F4C9F698572}" type="presParOf" srcId="{DD4B50EE-CCA0-485C-849F-5E79507A8276}" destId="{24F4E060-15EC-4486-B8A3-57EF95630DC9}" srcOrd="1" destOrd="0" presId="urn:microsoft.com/office/officeart/2005/8/layout/default"/>
    <dgm:cxn modelId="{08F43A33-AE70-4419-91ED-1CB52E0AFF78}" type="presParOf" srcId="{DD4B50EE-CCA0-485C-849F-5E79507A8276}" destId="{2880BC20-8A1F-450F-8D50-1F2011954044}" srcOrd="2" destOrd="0" presId="urn:microsoft.com/office/officeart/2005/8/layout/default"/>
    <dgm:cxn modelId="{232DCAD9-EEC6-4B1F-807C-7BFD560A356F}" type="presParOf" srcId="{DD4B50EE-CCA0-485C-849F-5E79507A8276}" destId="{5C28AF16-11C7-4ED7-9C09-E976C43DBD94}" srcOrd="3" destOrd="0" presId="urn:microsoft.com/office/officeart/2005/8/layout/default"/>
    <dgm:cxn modelId="{0D749394-5D18-481D-9413-1CEBE36C9475}" type="presParOf" srcId="{DD4B50EE-CCA0-485C-849F-5E79507A8276}" destId="{82472429-FF8D-4B3D-BA2A-531BD44D8BD9}" srcOrd="4" destOrd="0" presId="urn:microsoft.com/office/officeart/2005/8/layout/default"/>
    <dgm:cxn modelId="{272F8CAE-A5F4-40C2-911B-510ACB1635CA}" type="presParOf" srcId="{DD4B50EE-CCA0-485C-849F-5E79507A8276}" destId="{F9C67CB9-0807-41F1-87F3-96D09E30C234}" srcOrd="5" destOrd="0" presId="urn:microsoft.com/office/officeart/2005/8/layout/default"/>
    <dgm:cxn modelId="{E4BD5A00-BC8D-46C1-898D-8B62A53F405C}" type="presParOf" srcId="{DD4B50EE-CCA0-485C-849F-5E79507A8276}" destId="{7C0DD5D8-F7A8-44E3-B10F-CD9ED66B2A6F}" srcOrd="6" destOrd="0" presId="urn:microsoft.com/office/officeart/2005/8/layout/default"/>
    <dgm:cxn modelId="{9B2BFB27-517E-4C05-8993-30F9AFC9DBC4}" type="presParOf" srcId="{DD4B50EE-CCA0-485C-849F-5E79507A8276}" destId="{86BA6D1F-5F58-4698-9071-B30594315E84}" srcOrd="7" destOrd="0" presId="urn:microsoft.com/office/officeart/2005/8/layout/default"/>
    <dgm:cxn modelId="{EAB08C78-FFC6-491C-B16A-B416D784BD6E}" type="presParOf" srcId="{DD4B50EE-CCA0-485C-849F-5E79507A8276}" destId="{1ABAA760-0DC2-4A51-8547-AE052BDFA09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521FAB-1EEE-4BD5-945E-4B22B295A2FD}">
      <dsp:nvSpPr>
        <dsp:cNvPr id="0" name=""/>
        <dsp:cNvSpPr/>
      </dsp:nvSpPr>
      <dsp:spPr>
        <a:xfrm>
          <a:off x="0" y="558576"/>
          <a:ext cx="2657574" cy="159454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Историческая грамматика русского языка</a:t>
          </a:r>
          <a:endParaRPr lang="be-BY" sz="2100" kern="1200" dirty="0"/>
        </a:p>
      </dsp:txBody>
      <dsp:txXfrm>
        <a:off x="0" y="558576"/>
        <a:ext cx="2657574" cy="1594544"/>
      </dsp:txXfrm>
    </dsp:sp>
    <dsp:sp modelId="{2880BC20-8A1F-450F-8D50-1F2011954044}">
      <dsp:nvSpPr>
        <dsp:cNvPr id="0" name=""/>
        <dsp:cNvSpPr/>
      </dsp:nvSpPr>
      <dsp:spPr>
        <a:xfrm>
          <a:off x="2923331" y="558576"/>
          <a:ext cx="2657574" cy="159454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Русская диалектология</a:t>
          </a:r>
          <a:endParaRPr lang="be-BY" sz="2100" kern="1200" dirty="0"/>
        </a:p>
      </dsp:txBody>
      <dsp:txXfrm>
        <a:off x="2923331" y="558576"/>
        <a:ext cx="2657574" cy="1594544"/>
      </dsp:txXfrm>
    </dsp:sp>
    <dsp:sp modelId="{82472429-FF8D-4B3D-BA2A-531BD44D8BD9}">
      <dsp:nvSpPr>
        <dsp:cNvPr id="0" name=""/>
        <dsp:cNvSpPr/>
      </dsp:nvSpPr>
      <dsp:spPr>
        <a:xfrm>
          <a:off x="5846663" y="558576"/>
          <a:ext cx="2657574" cy="159454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История русского литературного языка</a:t>
          </a:r>
          <a:endParaRPr lang="be-BY" sz="2100" kern="1200" dirty="0"/>
        </a:p>
      </dsp:txBody>
      <dsp:txXfrm>
        <a:off x="5846663" y="558576"/>
        <a:ext cx="2657574" cy="1594544"/>
      </dsp:txXfrm>
    </dsp:sp>
    <dsp:sp modelId="{7C0DD5D8-F7A8-44E3-B10F-CD9ED66B2A6F}">
      <dsp:nvSpPr>
        <dsp:cNvPr id="0" name=""/>
        <dsp:cNvSpPr/>
      </dsp:nvSpPr>
      <dsp:spPr>
        <a:xfrm>
          <a:off x="1461665" y="2418878"/>
          <a:ext cx="2657574" cy="159454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Литературоведение и фольклористика</a:t>
          </a:r>
          <a:endParaRPr lang="be-BY" sz="2100" kern="1200" dirty="0"/>
        </a:p>
      </dsp:txBody>
      <dsp:txXfrm>
        <a:off x="1461665" y="2418878"/>
        <a:ext cx="2657574" cy="1594544"/>
      </dsp:txXfrm>
    </dsp:sp>
    <dsp:sp modelId="{1ABAA760-0DC2-4A51-8547-AE052BDFA09D}">
      <dsp:nvSpPr>
        <dsp:cNvPr id="0" name=""/>
        <dsp:cNvSpPr/>
      </dsp:nvSpPr>
      <dsp:spPr>
        <a:xfrm>
          <a:off x="4384997" y="2418878"/>
          <a:ext cx="2657574" cy="159454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История и этнография</a:t>
          </a:r>
          <a:endParaRPr lang="be-BY" sz="2100" kern="1200" dirty="0"/>
        </a:p>
      </dsp:txBody>
      <dsp:txXfrm>
        <a:off x="4384997" y="2418878"/>
        <a:ext cx="2657574" cy="159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e-BY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D7DFE9-2251-4A57-83C0-52CA487994D6}" type="datetimeFigureOut">
              <a:rPr lang="be-BY" smtClean="0"/>
              <a:t>13.07.2011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e-BY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B835E-7BCF-45FF-95D9-3F774FFF0B4F}" type="slidenum">
              <a:rPr lang="be-BY" smtClean="0"/>
              <a:t>‹#›</a:t>
            </a:fld>
            <a:endParaRPr lang="be-BY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381000"/>
            <a:ext cx="6286544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Русская диалектология: введение в курс</a:t>
            </a:r>
            <a:endParaRPr lang="be-BY" sz="4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14764" t="18898" r="70866" b="51968"/>
          <a:stretch>
            <a:fillRect/>
          </a:stretch>
        </p:blipFill>
        <p:spPr bwMode="auto">
          <a:xfrm>
            <a:off x="285720" y="214290"/>
            <a:ext cx="2247900" cy="2190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1472" y="350043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6"/>
                </a:solidFill>
              </a:rPr>
              <a:t>Диалектология </a:t>
            </a:r>
            <a:r>
              <a:rPr lang="ru-RU" sz="2800" dirty="0" smtClean="0">
                <a:solidFill>
                  <a:schemeClr val="accent6"/>
                </a:solidFill>
              </a:rPr>
              <a:t>(от греч. </a:t>
            </a:r>
            <a:r>
              <a:rPr lang="en-US" sz="2800" i="1" dirty="0" err="1">
                <a:solidFill>
                  <a:schemeClr val="accent6"/>
                </a:solidFill>
              </a:rPr>
              <a:t>diálektos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en-US" sz="2800" dirty="0">
                <a:solidFill>
                  <a:schemeClr val="accent6"/>
                </a:solidFill>
              </a:rPr>
              <a:t>‘</a:t>
            </a:r>
            <a:r>
              <a:rPr lang="ru-RU" sz="2800" dirty="0">
                <a:solidFill>
                  <a:schemeClr val="accent6"/>
                </a:solidFill>
              </a:rPr>
              <a:t>разговор, говор</a:t>
            </a:r>
            <a:r>
              <a:rPr lang="en-US" sz="2800" dirty="0">
                <a:solidFill>
                  <a:schemeClr val="accent6"/>
                </a:solidFill>
              </a:rPr>
              <a:t>’</a:t>
            </a:r>
            <a:r>
              <a:rPr lang="ru-RU" sz="2800" dirty="0">
                <a:solidFill>
                  <a:schemeClr val="accent6"/>
                </a:solidFill>
              </a:rPr>
              <a:t> и </a:t>
            </a:r>
            <a:r>
              <a:rPr lang="en-US" sz="2800" i="1" dirty="0" err="1">
                <a:solidFill>
                  <a:schemeClr val="accent6"/>
                </a:solidFill>
              </a:rPr>
              <a:t>lógos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en-US" sz="2800" dirty="0">
                <a:solidFill>
                  <a:schemeClr val="accent6"/>
                </a:solidFill>
              </a:rPr>
              <a:t>‘</a:t>
            </a:r>
            <a:r>
              <a:rPr lang="ru-RU" sz="2800" dirty="0">
                <a:solidFill>
                  <a:schemeClr val="accent6"/>
                </a:solidFill>
              </a:rPr>
              <a:t>понятие, учение</a:t>
            </a:r>
            <a:r>
              <a:rPr lang="en-US" sz="2800" dirty="0">
                <a:solidFill>
                  <a:schemeClr val="accent6"/>
                </a:solidFill>
              </a:rPr>
              <a:t>’</a:t>
            </a:r>
            <a:r>
              <a:rPr lang="ru-RU" sz="2800" dirty="0">
                <a:solidFill>
                  <a:schemeClr val="accent6"/>
                </a:solidFill>
              </a:rPr>
              <a:t>)</a:t>
            </a:r>
            <a:r>
              <a:rPr lang="ru-RU" sz="2800" dirty="0" smtClean="0">
                <a:solidFill>
                  <a:schemeClr val="accent6"/>
                </a:solidFill>
              </a:rPr>
              <a:t>  – наука, изучающая территориальные диалекты конкретного языка.</a:t>
            </a:r>
            <a:endParaRPr lang="be-BY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диалектологии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sz="3200" b="1" dirty="0" smtClean="0">
                <a:solidFill>
                  <a:schemeClr val="accent6"/>
                </a:solidFill>
              </a:rPr>
              <a:t>Диалектом</a:t>
            </a:r>
            <a:r>
              <a:rPr lang="ru-RU" sz="3200" dirty="0" smtClean="0">
                <a:solidFill>
                  <a:schemeClr val="accent6"/>
                </a:solidFill>
              </a:rPr>
              <a:t> </a:t>
            </a:r>
            <a:r>
              <a:rPr lang="ru-RU" sz="3200" dirty="0">
                <a:solidFill>
                  <a:schemeClr val="accent6"/>
                </a:solidFill>
              </a:rPr>
              <a:t>называется такой </a:t>
            </a:r>
            <a:r>
              <a:rPr lang="ru-RU" sz="3200" b="1" dirty="0">
                <a:solidFill>
                  <a:schemeClr val="accent6"/>
                </a:solidFill>
              </a:rPr>
              <a:t>вариант</a:t>
            </a:r>
            <a:r>
              <a:rPr lang="ru-RU" sz="3200" dirty="0">
                <a:solidFill>
                  <a:schemeClr val="accent6"/>
                </a:solidFill>
              </a:rPr>
              <a:t> данного языка, которым пользуется ограниченное число людей, связанных </a:t>
            </a:r>
            <a:r>
              <a:rPr lang="ru-RU" sz="3200" b="1" dirty="0">
                <a:solidFill>
                  <a:schemeClr val="accent6"/>
                </a:solidFill>
              </a:rPr>
              <a:t>общностью </a:t>
            </a:r>
            <a:r>
              <a:rPr lang="ru-RU" sz="3200" b="1" dirty="0" smtClean="0">
                <a:solidFill>
                  <a:schemeClr val="accent6"/>
                </a:solidFill>
              </a:rPr>
              <a:t>территории</a:t>
            </a:r>
            <a:r>
              <a:rPr lang="ru-RU" sz="3200" dirty="0" smtClean="0">
                <a:solidFill>
                  <a:schemeClr val="accent6"/>
                </a:solidFill>
              </a:rPr>
              <a:t>.</a:t>
            </a:r>
            <a:endParaRPr lang="be-BY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Литературный язык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Диалекты</a:t>
            </a: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внетерриториален</a:t>
            </a:r>
          </a:p>
          <a:p>
            <a:pPr algn="just"/>
            <a:r>
              <a:rPr lang="ru-RU" dirty="0" smtClean="0"/>
              <a:t>существует в устной и письменной формах</a:t>
            </a:r>
          </a:p>
          <a:p>
            <a:pPr algn="just"/>
            <a:r>
              <a:rPr lang="ru-RU" dirty="0" smtClean="0"/>
              <a:t>нормирован, нормы строго обязательны,  кодифицированы</a:t>
            </a:r>
          </a:p>
          <a:p>
            <a:pPr algn="just"/>
            <a:r>
              <a:rPr lang="ru-RU" dirty="0" smtClean="0"/>
              <a:t>стилистически чётко дифференцирован, используется во всех сферах жизнедеятельности человека</a:t>
            </a:r>
          </a:p>
          <a:p>
            <a:pPr algn="just"/>
            <a:r>
              <a:rPr lang="ru-RU" dirty="0" smtClean="0"/>
              <a:t>обычно гораздо моложе диалектов, на базе которых формируется и под влиянием которых развивается</a:t>
            </a:r>
          </a:p>
          <a:p>
            <a:endParaRPr lang="be-BY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900" dirty="0" smtClean="0"/>
              <a:t>ограничены территориально</a:t>
            </a:r>
          </a:p>
          <a:p>
            <a:pPr algn="just">
              <a:lnSpc>
                <a:spcPct val="80000"/>
              </a:lnSpc>
            </a:pPr>
            <a:r>
              <a:rPr lang="ru-RU" sz="1900" dirty="0" smtClean="0"/>
              <a:t>существует только в устной форме</a:t>
            </a:r>
          </a:p>
          <a:p>
            <a:pPr algn="just">
              <a:lnSpc>
                <a:spcPct val="80000"/>
              </a:lnSpc>
            </a:pPr>
            <a:r>
              <a:rPr lang="ru-RU" sz="1900" dirty="0" smtClean="0"/>
              <a:t>нормы не являются строгими,  не кодифицированы</a:t>
            </a:r>
            <a:r>
              <a:rPr lang="ru-RU" sz="1900" dirty="0" smtClean="0"/>
              <a:t>, поддерживаются лишь традицией</a:t>
            </a:r>
          </a:p>
          <a:p>
            <a:pPr algn="just">
              <a:lnSpc>
                <a:spcPct val="80000"/>
              </a:lnSpc>
            </a:pPr>
            <a:r>
              <a:rPr lang="ru-RU" sz="1900" dirty="0" smtClean="0"/>
              <a:t>стилистически слабо дифференцирован, используется почти исключительно в бытовом общении</a:t>
            </a:r>
          </a:p>
          <a:p>
            <a:pPr algn="just">
              <a:lnSpc>
                <a:spcPct val="80000"/>
              </a:lnSpc>
            </a:pPr>
            <a:r>
              <a:rPr lang="ru-RU" sz="1900" dirty="0" smtClean="0"/>
              <a:t>обычно значительно древнее литературного языка</a:t>
            </a:r>
            <a:endParaRPr lang="be-BY" sz="19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разновидности языка:</a:t>
            </a:r>
            <a:endParaRPr lang="be-B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диалектологии</a:t>
            </a:r>
            <a:endParaRPr lang="be-BY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1978216"/>
            <a:ext cx="792961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описание диалектного членения современного русского языка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выявление всех форм, конструкций, особенностей произношения и словоупотребления, которыми современные говоры отличаются друг от друга и от литературного языка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установление относительной их ценности в общем развитии русского языка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диалектологии с другими науками</a:t>
            </a:r>
            <a:endParaRPr lang="be-BY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5572132" y="278605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2571736" y="278605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5110930" y="346157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039228" y="346157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понятия и термины диалектологии</a:t>
            </a:r>
            <a:endParaRPr lang="be-BY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4"/>
          <a:ext cx="8286807" cy="483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572032"/>
                <a:gridCol w="2143139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Любая  территориальная разновидность языка. </a:t>
                      </a:r>
                      <a:endParaRPr lang="be-BY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 деревни </a:t>
                      </a:r>
                      <a:r>
                        <a:rPr lang="ru-RU" sz="1400" b="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Деулино</a:t>
                      </a:r>
                      <a:r>
                        <a:rPr lang="ru-RU" sz="14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</a:t>
                      </a:r>
                      <a:r>
                        <a:rPr lang="ru-RU" sz="1400" b="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ru-RU" sz="1400" b="0" i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южновеликорусский</a:t>
                      </a:r>
                      <a:r>
                        <a:rPr lang="ru-RU" sz="1400" b="0" i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диалект, рязанская группа диалектов</a:t>
                      </a:r>
                      <a:endParaRPr lang="be-BY" sz="1400" b="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Говор</a:t>
                      </a:r>
                      <a:endParaRPr lang="be-BY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Наименьшая территориальная разновидность языка,</a:t>
                      </a:r>
                      <a:r>
                        <a:rPr lang="ru-RU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используемая в качестве средства общения </a:t>
                      </a:r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жителями одного или нескольких населённых пунктов. В структуре языка </a:t>
                      </a:r>
                      <a:r>
                        <a:rPr lang="ru-RU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говор</a:t>
                      </a:r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мельчайшая, далее неделимая часть.  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говор деревни </a:t>
                      </a:r>
                      <a:r>
                        <a:rPr lang="ru-RU" sz="14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Деулино</a:t>
                      </a:r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Рязанского района Рязанской области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Наречие</a:t>
                      </a:r>
                      <a:endParaRPr lang="be-BY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Самая крупная территориальная разновидность языка. Определяется не только по языковым, но и по культурным и историческим признакам.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южновеликорусское</a:t>
                      </a:r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наречие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говоров</a:t>
                      </a:r>
                      <a:endParaRPr lang="be-BY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Диалектное объединение,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большее, чем говор, и меньшее, чем наречие.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рязанская группа говоров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понятия и термины </a:t>
            </a:r>
            <a:r>
              <a:rPr lang="ru-RU" dirty="0" smtClean="0"/>
              <a:t>диалектологии </a:t>
            </a:r>
            <a:r>
              <a:rPr lang="ru-RU" sz="2200" dirty="0" smtClean="0"/>
              <a:t>(продолжение)</a:t>
            </a:r>
            <a:endParaRPr lang="be-BY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4"/>
          <a:ext cx="8286807" cy="462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4357718"/>
                <a:gridCol w="2143139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Диалектная зона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Территория распространения отдельных  диалектных явлений.</a:t>
                      </a:r>
                      <a:endParaRPr lang="be-BY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западная, северо-западная, юго-западная</a:t>
                      </a:r>
                      <a:endParaRPr lang="be-BY" sz="1400" b="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13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Изоглосса</a:t>
                      </a:r>
                      <a:endParaRPr lang="be-BY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Линия, очерчивающая на карте территорию распространения того или иного диалектного явления.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Диалектное различие</a:t>
                      </a:r>
                      <a:endParaRPr lang="be-BY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Явление языка, которое в различных диалектах</a:t>
                      </a:r>
                      <a:r>
                        <a:rPr lang="ru-RU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выступает в разных вариантах. Бывают 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противопоставленными</a:t>
                      </a:r>
                      <a:r>
                        <a:rPr lang="ru-RU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</a:t>
                      </a:r>
                      <a:r>
                        <a:rPr lang="ru-RU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непротивопоставленными</a:t>
                      </a:r>
                      <a:r>
                        <a:rPr lang="ru-RU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аканье - оканье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35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Диалектный язык</a:t>
                      </a:r>
                      <a:endParaRPr lang="be-BY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Единая сложная система, по отношению к которой системы отдельных диалектов (частные диалектные системы) являются разными её вариантами. </a:t>
                      </a:r>
                      <a:endParaRPr lang="be-BY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be-BY" sz="14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8B1D65-BF9B-4725-8BE9-31914C6136AD}"/>
</file>

<file path=customXml/itemProps2.xml><?xml version="1.0" encoding="utf-8"?>
<ds:datastoreItem xmlns:ds="http://schemas.openxmlformats.org/officeDocument/2006/customXml" ds:itemID="{743EC2C5-7E2C-407F-B770-986C2045D0E4}"/>
</file>

<file path=customXml/itemProps3.xml><?xml version="1.0" encoding="utf-8"?>
<ds:datastoreItem xmlns:ds="http://schemas.openxmlformats.org/officeDocument/2006/customXml" ds:itemID="{F5FDBEBD-E672-4487-9F6D-08CB8E51ED47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328</TotalTime>
  <Words>373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Русская диалектология: введение в курс</vt:lpstr>
      <vt:lpstr>Предмет диалектологии</vt:lpstr>
      <vt:lpstr>Основные разновидности языка:</vt:lpstr>
      <vt:lpstr>Задачи диалектологии</vt:lpstr>
      <vt:lpstr>Связь диалектологии с другими науками</vt:lpstr>
      <vt:lpstr>Основные понятия и термины диалектологии</vt:lpstr>
      <vt:lpstr>Основные понятия и термины диалектологии (продолжение)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диалектология: введение в курс</dc:title>
  <dc:creator>Татьяна Богоедова</dc:creator>
  <cp:lastModifiedBy>Татьяна Богоедова</cp:lastModifiedBy>
  <cp:revision>35</cp:revision>
  <dcterms:created xsi:type="dcterms:W3CDTF">2011-07-13T07:32:10Z</dcterms:created>
  <dcterms:modified xsi:type="dcterms:W3CDTF">2011-07-13T13:00:50Z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